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4" r:id="rId2"/>
    <p:sldId id="275" r:id="rId3"/>
    <p:sldId id="281" r:id="rId4"/>
    <p:sldId id="282" r:id="rId5"/>
    <p:sldId id="283" r:id="rId6"/>
    <p:sldId id="276" r:id="rId7"/>
    <p:sldId id="277" r:id="rId8"/>
    <p:sldId id="265" r:id="rId9"/>
    <p:sldId id="269" r:id="rId10"/>
    <p:sldId id="270" r:id="rId11"/>
    <p:sldId id="257" r:id="rId12"/>
    <p:sldId id="297" r:id="rId13"/>
    <p:sldId id="295" r:id="rId14"/>
    <p:sldId id="260" r:id="rId15"/>
    <p:sldId id="272" r:id="rId16"/>
    <p:sldId id="280" r:id="rId17"/>
    <p:sldId id="279" r:id="rId18"/>
    <p:sldId id="256" r:id="rId19"/>
    <p:sldId id="292" r:id="rId20"/>
    <p:sldId id="258" r:id="rId21"/>
    <p:sldId id="259" r:id="rId22"/>
    <p:sldId id="296" r:id="rId23"/>
    <p:sldId id="264" r:id="rId24"/>
    <p:sldId id="287" r:id="rId25"/>
    <p:sldId id="289" r:id="rId26"/>
    <p:sldId id="266" r:id="rId27"/>
    <p:sldId id="285" r:id="rId28"/>
    <p:sldId id="291" r:id="rId29"/>
    <p:sldId id="293" r:id="rId30"/>
    <p:sldId id="294" r:id="rId31"/>
    <p:sldId id="267" r:id="rId32"/>
    <p:sldId id="268" r:id="rId33"/>
    <p:sldId id="286" r:id="rId34"/>
    <p:sldId id="271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DC9BE6-CE1A-49DD-805C-B12AF67B41F7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8F689F-646A-45D5-94F4-00EEB7D145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376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8F689F-646A-45D5-94F4-00EEB7D145C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1927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4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5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6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7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8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4.gi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9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0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0.gif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1.ppt"/><Relationship Id="rId7" Type="http://schemas.openxmlformats.org/officeDocument/2006/relationships/image" Target="../media/image24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3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0.gif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4.ppt"/><Relationship Id="rId7" Type="http://schemas.openxmlformats.org/officeDocument/2006/relationships/image" Target="../media/image34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5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gif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6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39.gif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3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oleObject" Target="../embeddings/____________Microsoft_Office_PowerPoint_97-200317.ppt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8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2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9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9.gif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0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51.gif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7.gif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3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60.gif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4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4.gif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5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7.gif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6.ppt"/><Relationship Id="rId7" Type="http://schemas.openxmlformats.org/officeDocument/2006/relationships/image" Target="../media/image20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7.ppt"/><Relationship Id="rId7" Type="http://schemas.openxmlformats.org/officeDocument/2006/relationships/image" Target="../media/image71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8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7.gif"/><Relationship Id="rId4" Type="http://schemas.openxmlformats.org/officeDocument/2006/relationships/image" Target="../media/image72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gif"/><Relationship Id="rId3" Type="http://schemas.openxmlformats.org/officeDocument/2006/relationships/oleObject" Target="../embeddings/____________Microsoft_Office_PowerPoint_97-200329.ppt"/><Relationship Id="rId7" Type="http://schemas.openxmlformats.org/officeDocument/2006/relationships/image" Target="../media/image76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0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80.gif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82.gif"/><Relationship Id="rId4" Type="http://schemas.openxmlformats.org/officeDocument/2006/relationships/image" Target="../media/image8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oleObject" Target="../embeddings/____________Microsoft_Office_PowerPoint_97-200333.ppt"/><Relationship Id="rId7" Type="http://schemas.openxmlformats.org/officeDocument/2006/relationships/image" Target="../media/image34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83.gif"/><Relationship Id="rId5" Type="http://schemas.openxmlformats.org/officeDocument/2006/relationships/image" Target="../media/image76.gif"/><Relationship Id="rId4" Type="http://schemas.openxmlformats.org/officeDocument/2006/relationships/image" Target="../media/image17.gif"/><Relationship Id="rId9" Type="http://schemas.openxmlformats.org/officeDocument/2006/relationships/image" Target="../media/image8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Радуга(4)\0_8f06a_1925d170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" y="0"/>
            <a:ext cx="9258365" cy="6858000"/>
          </a:xfrm>
          <a:prstGeom prst="rect">
            <a:avLst/>
          </a:prstGeom>
          <a:noFill/>
        </p:spPr>
      </p:pic>
      <p:pic>
        <p:nvPicPr>
          <p:cNvPr id="4" name="Содержимое 3" descr="IMG_006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14348" y="3286124"/>
            <a:ext cx="4734810" cy="33829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572000" y="1285860"/>
            <a:ext cx="478631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Здоровьесберегающая</a:t>
            </a: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среда в ДОУ как условие сохранения психофизического здоровья детей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0"/>
            <a:ext cx="50805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/>
              <a:t>Муниципальное казенное</a:t>
            </a:r>
          </a:p>
          <a:p>
            <a:pPr algn="ctr"/>
            <a:r>
              <a:rPr lang="ru-RU" sz="2000" b="1" dirty="0" smtClean="0"/>
              <a:t> дошкольное образовательное учреждение</a:t>
            </a:r>
          </a:p>
          <a:p>
            <a:pPr algn="ctr"/>
            <a:r>
              <a:rPr lang="ru-RU" sz="2000" b="1" dirty="0" smtClean="0"/>
              <a:t> детский сад «Радуга»</a:t>
            </a:r>
          </a:p>
          <a:p>
            <a:pPr algn="ctr"/>
            <a:r>
              <a:rPr lang="ru-RU" sz="2000" b="1" dirty="0" smtClean="0"/>
              <a:t>город Каргат Новосибирская область</a:t>
            </a:r>
            <a:endParaRPr lang="ru-RU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643570" y="3643314"/>
            <a:ext cx="32795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Воспитатель</a:t>
            </a:r>
          </a:p>
          <a:p>
            <a:r>
              <a:rPr lang="ru-RU" dirty="0" err="1" smtClean="0"/>
              <a:t>Батакова</a:t>
            </a:r>
            <a:r>
              <a:rPr lang="ru-RU" dirty="0" smtClean="0"/>
              <a:t> Елена Владимировна,</a:t>
            </a:r>
          </a:p>
          <a:p>
            <a:r>
              <a:rPr lang="en-US" dirty="0" smtClean="0"/>
              <a:t>I</a:t>
            </a:r>
            <a:r>
              <a:rPr lang="ru-RU" dirty="0" smtClean="0"/>
              <a:t> квалификационная категория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786446" y="6215082"/>
            <a:ext cx="1026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2015 год</a:t>
            </a:r>
            <a:endParaRPr lang="ru-RU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0" y="0"/>
          <a:ext cx="9146118" cy="6858000"/>
        </p:xfrm>
        <a:graphic>
          <a:graphicData uri="http://schemas.openxmlformats.org/presentationml/2006/ole">
            <p:oleObj spid="_x0000_s3076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3075" name="Picture 3" descr="F:\Радуга(4)\rad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2714620"/>
            <a:ext cx="3500462" cy="358001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57224" y="285728"/>
            <a:ext cx="80724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000" b="1" dirty="0" smtClean="0">
                <a:solidFill>
                  <a:srgbClr val="FF0000"/>
                </a:solidFill>
              </a:rPr>
              <a:t>"Чтобы сделать ребёнка умным и рассудительным, сделайте его</a:t>
            </a:r>
          </a:p>
          <a:p>
            <a:pPr algn="r"/>
            <a:r>
              <a:rPr lang="ru-RU" sz="4000" b="1" dirty="0" smtClean="0">
                <a:solidFill>
                  <a:srgbClr val="FF0000"/>
                </a:solidFill>
              </a:rPr>
              <a:t>крепким и здоровым"</a:t>
            </a:r>
            <a:r>
              <a:rPr lang="ru-RU" sz="2400" b="1" dirty="0" smtClean="0"/>
              <a:t> </a:t>
            </a:r>
          </a:p>
          <a:p>
            <a:pPr algn="r"/>
            <a:r>
              <a:rPr lang="ru-RU" sz="2400" b="1" dirty="0" smtClean="0"/>
              <a:t>Ж. Ж. Руссо.</a:t>
            </a:r>
            <a:endParaRPr lang="ru-RU" sz="2400" b="1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3250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-8498" y="0"/>
          <a:ext cx="9152498" cy="6862883"/>
        </p:xfrm>
        <a:graphic>
          <a:graphicData uri="http://schemas.openxmlformats.org/presentationml/2006/ole">
            <p:oleObj spid="_x0000_s53252" name="Презентация" r:id="rId3" imgW="4569445" imgH="3426611" progId="PowerPoint.Show.8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357290" y="214290"/>
            <a:ext cx="778671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 Федеральном государственном образовательном стандарте дошкольного образования главной задачей является: охрана и укрепление физического и психического здоровья детей, в том числе их эмоционального благополучия. </a:t>
            </a:r>
          </a:p>
          <a:p>
            <a:r>
              <a:rPr lang="ru-RU" sz="2400" dirty="0" smtClean="0"/>
              <a:t>Дошкольное учреждение является центром пропаганды здорового образа жизни, воспитания культуры семьи, формирования у родителей знаний, умений, навыков по различным аспектам сохранения и укрепления здоровья, как детей, так и взрослых. И только при условии реализации преемственности физкультурно-оздоровительной работы в ДОУ и семье, совместной целенаправленной деятельности родителей и педагогов будет обеспечена положительная динамика показателей здоровья детей и их </a:t>
            </a:r>
            <a:r>
              <a:rPr lang="ru-RU" sz="2400" dirty="0" smtClean="0"/>
              <a:t>ориентации </a:t>
            </a:r>
            <a:r>
              <a:rPr lang="ru-RU" sz="2400" dirty="0" smtClean="0"/>
              <a:t>на здоровый образ жизни.</a:t>
            </a:r>
            <a:endParaRPr lang="ru-RU" sz="2400" dirty="0"/>
          </a:p>
        </p:txBody>
      </p:sp>
      <p:pic>
        <p:nvPicPr>
          <p:cNvPr id="7" name="Рисунок 6" descr="83811159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9264"/>
            <a:ext cx="1574256" cy="1428736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4274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-562" y="0"/>
          <a:ext cx="9144562" cy="6858000"/>
        </p:xfrm>
        <a:graphic>
          <a:graphicData uri="http://schemas.openxmlformats.org/presentationml/2006/ole">
            <p:oleObj spid="_x0000_s54276" name="Презентация" r:id="rId3" imgW="4569445" imgH="3426611" progId="PowerPoint.Show.8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714480" y="357166"/>
            <a:ext cx="707236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 детском саду для решения этих задач складываются исключительно благоприятные условия, так как в деле формирования здорового образа жизни дети являются наиболее перспективной возрастной категорией. Именно в этом возрасте происходит усвоение основных объёмов информации, выработка фундаментальных жизненных стереотипов, закладывается основа здоровья на всю жизнь. Жизнь ребёнка в детском саду построена правильно, на научных принципах. Последовательность режимных процессов, их длительность, рациональное питание, двигательный режим, закаливание – их проведение формирует у ребёнка привычки здорового образа жизни.</a:t>
            </a:r>
            <a:endParaRPr lang="ru-RU" sz="2400" dirty="0"/>
          </a:p>
        </p:txBody>
      </p:sp>
      <p:pic>
        <p:nvPicPr>
          <p:cNvPr id="7" name="Рисунок 6" descr="q3gh6zdsc5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36" y="5489272"/>
            <a:ext cx="1357322" cy="1368728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5298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-8498" y="0"/>
          <a:ext cx="9152498" cy="6857999"/>
        </p:xfrm>
        <a:graphic>
          <a:graphicData uri="http://schemas.openxmlformats.org/presentationml/2006/ole">
            <p:oleObj spid="_x0000_s55300" name="Презентация" r:id="rId3" imgW="4569445" imgH="3426611" progId="PowerPoint.Show.8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571604" y="285728"/>
            <a:ext cx="70009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 настоящее время проблема здоровья и его сохранения является одной из самых актуальных.</a:t>
            </a:r>
          </a:p>
          <a:p>
            <a:endParaRPr lang="ru-RU" sz="2400" dirty="0" smtClean="0"/>
          </a:p>
          <a:p>
            <a:r>
              <a:rPr lang="ru-RU" sz="2400" dirty="0" smtClean="0"/>
              <a:t>Понятие </a:t>
            </a:r>
            <a:r>
              <a:rPr lang="ru-RU" sz="2400" b="1" i="1" dirty="0" smtClean="0"/>
              <a:t>«</a:t>
            </a:r>
            <a:r>
              <a:rPr lang="ru-RU" sz="2400" b="1" i="1" dirty="0" err="1" smtClean="0"/>
              <a:t>здоровьесберегающие</a:t>
            </a:r>
            <a:r>
              <a:rPr lang="ru-RU" sz="2400" b="1" i="1" dirty="0" smtClean="0"/>
              <a:t> технологии» </a:t>
            </a:r>
            <a:r>
              <a:rPr lang="ru-RU" sz="2400" dirty="0" smtClean="0"/>
              <a:t>прочно вошло в образовательную систему, начиная с дошкольных образовательных учреждений.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3000372"/>
            <a:ext cx="70723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solidFill>
                  <a:srgbClr val="FF0000"/>
                </a:solidFill>
                <a:latin typeface="Comic Sans MS" pitchFamily="66" charset="0"/>
              </a:rPr>
              <a:t>Цель:</a:t>
            </a:r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обеспечение высокого уровня здоровья воспитанников детского сада и воспитание культуры, как совокупности осознанного отношения ребёнка к здоровому образу жизни, позволяющей дошкольнику самостоятельно и эффективно решать задачи здорового образа жизни и безопасного поведения, оказание элементарной медицинской помощи.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6866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60919290"/>
              </p:ext>
            </p:extLst>
          </p:nvPr>
        </p:nvGraphicFramePr>
        <p:xfrm>
          <a:off x="0" y="1589"/>
          <a:ext cx="9144000" cy="6856411"/>
        </p:xfrm>
        <a:graphic>
          <a:graphicData uri="http://schemas.openxmlformats.org/presentationml/2006/ole">
            <p:oleObj spid="_x0000_s36869" name="Презентация" r:id="rId3" imgW="4569445" imgH="3426611" progId="PowerPoint.Show.8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500166" y="500042"/>
            <a:ext cx="76438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solidFill>
                  <a:srgbClr val="FF0000"/>
                </a:solidFill>
                <a:latin typeface="Comic Sans MS" pitchFamily="66" charset="0"/>
              </a:rPr>
              <a:t>Задачи </a:t>
            </a:r>
            <a:r>
              <a:rPr lang="ru-RU" sz="2400" b="1" u="sng" dirty="0" err="1" smtClean="0">
                <a:solidFill>
                  <a:srgbClr val="FF0000"/>
                </a:solidFill>
                <a:latin typeface="Comic Sans MS" pitchFamily="66" charset="0"/>
              </a:rPr>
              <a:t>здоровьесбережения</a:t>
            </a:r>
            <a:r>
              <a:rPr lang="ru-RU" sz="2400" b="1" u="sng" dirty="0" smtClean="0">
                <a:solidFill>
                  <a:srgbClr val="FF0000"/>
                </a:solidFill>
                <a:latin typeface="Comic Sans MS" pitchFamily="66" charset="0"/>
              </a:rPr>
              <a:t>:</a:t>
            </a:r>
          </a:p>
          <a:p>
            <a:endParaRPr lang="ru-RU" sz="2400" b="1" u="sng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создание  адекватных условий для  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 развития, обучения, оздоровления детей;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сохранение и укрепление здоровья детей,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 улучшение их двигательного статуса с учётом 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 индивидуальных  возможностей и 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 способностей;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создание положительного эмоционального 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 настроя и снятие </a:t>
            </a:r>
            <a:r>
              <a:rPr lang="ru-RU" sz="2400" dirty="0" err="1" smtClean="0">
                <a:solidFill>
                  <a:srgbClr val="7030A0"/>
                </a:solidFill>
                <a:latin typeface="Comic Sans MS" pitchFamily="66" charset="0"/>
              </a:rPr>
              <a:t>психоэмоционального</a:t>
            </a:r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 напряжения; 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формирование у родителей, педагогов,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 воспитанников ответственности в деле 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Comic Sans MS" pitchFamily="66" charset="0"/>
              </a:rPr>
              <a:t>   сохранения собственного здоровья.</a:t>
            </a:r>
            <a:endParaRPr lang="ru-RU" sz="24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0232" y="4509120"/>
            <a:ext cx="2771083" cy="224225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0" y="3175"/>
          <a:ext cx="9144000" cy="6854825"/>
        </p:xfrm>
        <a:graphic>
          <a:graphicData uri="http://schemas.openxmlformats.org/presentationml/2006/ole">
            <p:oleObj spid="_x0000_s37892" name="Презентация" r:id="rId3" imgW="3919136" imgH="2938741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214554"/>
            <a:ext cx="8229600" cy="3857652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-  Медико-профилактические;</a:t>
            </a:r>
            <a:br>
              <a:rPr lang="ru-RU" sz="3200" dirty="0" smtClean="0"/>
            </a:br>
            <a:r>
              <a:rPr lang="ru-RU" sz="3200" dirty="0" smtClean="0"/>
              <a:t>- Физкультурно-оздоровительные;</a:t>
            </a:r>
            <a:br>
              <a:rPr lang="ru-RU" sz="3200" dirty="0" smtClean="0"/>
            </a:br>
            <a:r>
              <a:rPr lang="ru-RU" sz="3200" dirty="0" smtClean="0"/>
              <a:t>- Технологии обеспечения социально-психологического благополучия ребёнка;</a:t>
            </a:r>
            <a:br>
              <a:rPr lang="ru-RU" sz="3200" dirty="0" smtClean="0"/>
            </a:br>
            <a:r>
              <a:rPr lang="ru-RU" sz="3200" dirty="0" smtClean="0"/>
              <a:t>- </a:t>
            </a:r>
            <a:r>
              <a:rPr lang="ru-RU" sz="3200" dirty="0" err="1" smtClean="0"/>
              <a:t>Здоровьесберегающие</a:t>
            </a:r>
            <a:r>
              <a:rPr lang="ru-RU" sz="3200" dirty="0" smtClean="0"/>
              <a:t> образовательные  технологии;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214290"/>
            <a:ext cx="7072362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Формы </a:t>
            </a:r>
            <a:r>
              <a:rPr lang="ru-RU" sz="44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здоровьесберегающей</a:t>
            </a:r>
            <a:r>
              <a:rPr lang="ru-RU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деятельности в ДОУ:</a:t>
            </a:r>
            <a:endParaRPr lang="ru-RU" sz="4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28794" y="3143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857356" y="27146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35075352"/>
              </p:ext>
            </p:extLst>
          </p:nvPr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12295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12291" name="Picture 3" descr="G:\DCIM\101MSDCF\DSC08056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5076787">
            <a:off x="143138" y="996282"/>
            <a:ext cx="4656004" cy="34920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DSC080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3034446"/>
            <a:ext cx="4476749" cy="33575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928794" y="142852"/>
            <a:ext cx="6215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Наглядная агитация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28036" y="975273"/>
            <a:ext cx="38576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Просвещение  родителей по вопросу оздоровления детей, оказание теоретической помощи по формированию здорового образа жизни ребёнка в семье. 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12" name="Picture 3" descr="F:\Для создания презентаций\Смайлики\MOI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95736" y="5032487"/>
            <a:ext cx="1857388" cy="19675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0" y="796"/>
          <a:ext cx="9144000" cy="6856412"/>
        </p:xfrm>
        <a:graphic>
          <a:graphicData uri="http://schemas.openxmlformats.org/presentationml/2006/ole">
            <p:oleObj spid="_x0000_s16389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5" name="Содержимое 3" descr="DSC078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3071810"/>
            <a:ext cx="4786346" cy="3589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3" descr="DSC07871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 t="14357"/>
          <a:stretch>
            <a:fillRect/>
          </a:stretch>
        </p:blipFill>
        <p:spPr>
          <a:xfrm rot="21124489">
            <a:off x="407610" y="1322465"/>
            <a:ext cx="4893627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87" name="Picture 3" descr="F:\Для создания презентаций\Смайлики\MOI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4929198"/>
            <a:ext cx="1928826" cy="172216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286348" y="928670"/>
            <a:ext cx="38576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Направлена на укрепление организма ребёнка и создания бодрого жизнерадостного настроения. Она «заряжает» организм дошкольника на весь предстоящий день.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57290" y="0"/>
            <a:ext cx="6729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Утренняя гимнастика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17412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4" name="Содержимое 3" descr="DSC07873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000496" y="214290"/>
            <a:ext cx="4857784" cy="35281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Содержимое 3" descr="DSC078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3214686"/>
            <a:ext cx="4358223" cy="32686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7411" name="Picture 3" descr="F:\Для создания презентаций\Смайлики\193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389908"/>
            <a:ext cx="2071702" cy="265364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500694" y="3643314"/>
            <a:ext cx="32861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По порядку стройся в ряд!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На зарядку все подряд!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Левая! Правая! Бегая, плавая,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Мы растем смелыми,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На солнце загорелыми.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Ноги наши быстрые,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Метки наши выстрелы,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Крепки наши мускулы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И глаза не тусклые.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 По порядку стройся в ряд!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На зарядку все подряд! 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4100" name="Презентация" r:id="rId3" imgW="4216564" imgH="3162333" progId="PowerPoint.Show.8">
              <p:embed/>
            </p:oleObj>
          </a:graphicData>
        </a:graphic>
      </p:graphicFrame>
      <p:pic>
        <p:nvPicPr>
          <p:cNvPr id="4" name="Содержимое 3" descr="DSC07809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928794" y="1214422"/>
            <a:ext cx="5429288" cy="407196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285852" y="5357826"/>
            <a:ext cx="76438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Проводятся на каждом занятии с целью предупреждения и снятия утомления, повышения активного внимания и работоспособности, устранения застойных явлений в нижних конечностях, в области таза и грудной клетки.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214290"/>
            <a:ext cx="55467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Физкультминутки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" name="Рисунок 10" descr="110606500_fd77e672f756a599e35bdaae2c80d61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3832" y="3143248"/>
            <a:ext cx="2030168" cy="1857388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4210" name="Object 2"/>
          <p:cNvGraphicFramePr>
            <a:graphicFrameLocks noChangeAspect="1"/>
          </p:cNvGraphicFramePr>
          <p:nvPr/>
        </p:nvGraphicFramePr>
        <p:xfrm>
          <a:off x="0" y="0"/>
          <a:ext cx="9144000" cy="6845300"/>
        </p:xfrm>
        <a:graphic>
          <a:graphicData uri="http://schemas.openxmlformats.org/presentationml/2006/ole">
            <p:oleObj spid="_x0000_s94210" name="Презентация" r:id="rId3" imgW="4216564" imgH="3162333" progId="PowerPoint.Show.8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42910" y="142852"/>
            <a:ext cx="3005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Прогулки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4357694"/>
            <a:ext cx="39290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Надёжное средство укрепления здоровья и профилактики утомления. Положительно влияет на обмен веществ, способствует повышению аппетита и, конечно же, имеет закаливающий эффект.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7" name="Содержимое 6" descr="DSC00244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357158" y="1142984"/>
            <a:ext cx="4000528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IMG048-0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3714752"/>
            <a:ext cx="3873499" cy="2905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DSC0035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6" y="357166"/>
            <a:ext cx="4214810" cy="3161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2783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0435" y="4786322"/>
            <a:ext cx="1776011" cy="1908797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2162" name="Object 2"/>
          <p:cNvGraphicFramePr>
            <a:graphicFrameLocks noChangeAspect="1"/>
          </p:cNvGraphicFramePr>
          <p:nvPr/>
        </p:nvGraphicFramePr>
        <p:xfrm>
          <a:off x="0" y="0"/>
          <a:ext cx="9144000" cy="6845300"/>
        </p:xfrm>
        <a:graphic>
          <a:graphicData uri="http://schemas.openxmlformats.org/presentationml/2006/ole">
            <p:oleObj spid="_x0000_s92162" name="Презентация" r:id="rId3" imgW="4569445" imgH="3426611" progId="PowerPoint.Show.8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000232" y="142852"/>
            <a:ext cx="5725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Здоровое питание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164" name="Picture 4" descr="G:\радужка\images\p52_dsc0424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214422"/>
            <a:ext cx="4333892" cy="32504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166" name="Picture 6" descr="G:\радужка\images\p52_dsc0425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3357562"/>
            <a:ext cx="4357704" cy="32682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5000628" y="1071546"/>
            <a:ext cx="39290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От него напрямую зависит, сколько дети получат разнообразных витаминов и микроэлементов, которые играют первостепенную роль в росте малышей, их умственном и физическом развитии.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10" name="Содержимое 9" descr="1361605153picvote5.jpg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 flipH="1">
            <a:off x="1571604" y="4429132"/>
            <a:ext cx="2595596" cy="2190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0" y="793"/>
          <a:ext cx="9145060" cy="6857207"/>
        </p:xfrm>
        <a:graphic>
          <a:graphicData uri="http://schemas.openxmlformats.org/presentationml/2006/ole">
            <p:oleObj spid="_x0000_s9220" name="Презентация" r:id="rId3" imgW="4569445" imgH="3426611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Гимнастика после дневного сна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Содержимое 3" descr="DSC078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1" y="3286124"/>
            <a:ext cx="4453473" cy="33401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Содержимое 3" descr="DSC07836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 rot="20971700">
            <a:off x="495542" y="1397958"/>
            <a:ext cx="4701108" cy="35258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219" name="Picture 3" descr="F:\Для создания презентаций\Смайлики\8378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85918" y="5000636"/>
            <a:ext cx="2537340" cy="157163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214910" y="1285860"/>
            <a:ext cx="39290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помогает детскому организму проснуться, улучшает настроение, поднимает мышечный тонус.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-1060" y="793"/>
          <a:ext cx="9145060" cy="6857207"/>
        </p:xfrm>
        <a:graphic>
          <a:graphicData uri="http://schemas.openxmlformats.org/presentationml/2006/ole">
            <p:oleObj spid="_x0000_s19460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4" name="Содержимое 3" descr="DSC07882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00034" y="500042"/>
            <a:ext cx="4231754" cy="3173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Содержимое 3" descr="DSC0787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6380" y="214290"/>
            <a:ext cx="3714776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3" descr="DSC0788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2066" y="3214686"/>
            <a:ext cx="3802622" cy="2851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59" name="Picture 3" descr="F:\Для создания презентаций\Смайлики\73015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0" y="2857496"/>
            <a:ext cx="1857388" cy="281118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857620" y="6429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857488" y="500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57158" y="3786190"/>
            <a:ext cx="44775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Кто, кто в этой спаленке живёт?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Кто, кто в месте с солнышком встаёт?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Это Маши, Саши, Даши – все проснулись,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С  боку на бок вместе дружно повернулись,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Вдруг, откинув одеяла, улыбнулись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И сказали дружно-дружно: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«Мы проснулись!»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40965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6" name="Содержимое 3" descr="DSC07829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00034" y="1142984"/>
            <a:ext cx="4214842" cy="31611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Содержимое 3" descr="DSC0786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9124" y="3429000"/>
            <a:ext cx="4286280" cy="32147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0963" name="Picture 3" descr="F:\Для создания презентаций\Смайлики\MOI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4714884"/>
            <a:ext cx="1857388" cy="196757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85786" y="214290"/>
            <a:ext cx="77373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Ходьба по массажным дорожкам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72132" y="15716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572264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929190" y="1571612"/>
            <a:ext cx="4000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Массирует стопы, способствует развитию координации движений, тактильных ощущений.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39940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7" name="Содержимое 3" descr="DSC07863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429124" y="3303984"/>
            <a:ext cx="4517507" cy="338813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Picture 3" descr="F:\DCIM\101MSDCF\DSC0777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214422"/>
            <a:ext cx="4619657" cy="346474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9939" name="Picture 3" descr="F:\Для создания презентаций\Смайлики\MOI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1357297"/>
            <a:ext cx="1819280" cy="172517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42844" y="4929198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Способствует повышению общего жизненного тонуса ребенка, закалённости и устойчивости организма к заболеваниям дыхательной системы.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357166"/>
            <a:ext cx="77946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Дыхательная гимнастика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-1057" y="796"/>
          <a:ext cx="9145057" cy="6857204"/>
        </p:xfrm>
        <a:graphic>
          <a:graphicData uri="http://schemas.openxmlformats.org/presentationml/2006/ole">
            <p:oleObj spid="_x0000_s1030" name="Презентация" r:id="rId4" imgW="3068262" imgH="2301089" progId="PowerPoint.Show.8">
              <p:embed/>
            </p:oleObj>
          </a:graphicData>
        </a:graphic>
      </p:graphicFrame>
      <p:pic>
        <p:nvPicPr>
          <p:cNvPr id="6" name="Рисунок 5" descr="DSC080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1000108"/>
            <a:ext cx="3500462" cy="26253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 descr="DSC080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1000108"/>
            <a:ext cx="4071966" cy="30539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DSC0805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71604" y="3857628"/>
            <a:ext cx="3429024" cy="25717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9" name="Picture 5" descr="F:\Для создания презентаций\Смайлики\MOI19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214346" y="4143380"/>
            <a:ext cx="2015031" cy="175446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000628" y="4214818"/>
            <a:ext cx="41433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Упражнения для тренировки органов артикуляции,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необходимые для правильного звукопроизношения, помогают быстрее «поставить» правильное звукопроизношение, преодолеть уже сложившиеся нарушения звукопроизношения.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0"/>
            <a:ext cx="91956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Артикуляционная гимнастика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3730" name="Object 2"/>
          <p:cNvGraphicFramePr>
            <a:graphicFrameLocks noChangeAspect="1"/>
          </p:cNvGraphicFramePr>
          <p:nvPr>
            <p:ph idx="1"/>
          </p:nvPr>
        </p:nvGraphicFramePr>
        <p:xfrm>
          <a:off x="0" y="0"/>
          <a:ext cx="9152497" cy="6862783"/>
        </p:xfrm>
        <a:graphic>
          <a:graphicData uri="http://schemas.openxmlformats.org/presentationml/2006/ole">
            <p:oleObj spid="_x0000_s73730" name="Презентация" r:id="rId3" imgW="4569445" imgH="3426611" progId="PowerPoint.Show.8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57224" y="214290"/>
            <a:ext cx="77446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Пальчиковая гимнастика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14546" y="1071546"/>
            <a:ext cx="50006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Способствует развитию речи, творческой деятельности, активизирует моторику рук. 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4919008"/>
            <a:ext cx="3714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Пальцы вытянуть пошире: 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Раз, два, три, четыре, пять.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Сжать их вместе – три, четыре, 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И на месте поплясать.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На носок, потом на пятку, 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Дружно делаем зарядку!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10" name="Рисунок 9" descr="73917299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2330" y="4643446"/>
            <a:ext cx="1861939" cy="2001150"/>
          </a:xfrm>
          <a:prstGeom prst="rect">
            <a:avLst/>
          </a:prstGeom>
        </p:spPr>
      </p:pic>
      <p:pic>
        <p:nvPicPr>
          <p:cNvPr id="8" name="Рисунок 7" descr="DSC0305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1857364"/>
            <a:ext cx="3762401" cy="2821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DSC0304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0562" y="1857364"/>
            <a:ext cx="3786182" cy="2839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5124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6" name="Содержимое 5" descr="DSC08063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357158" y="1071546"/>
            <a:ext cx="4731820" cy="35488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DSC080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411140"/>
            <a:ext cx="4357718" cy="32682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123" name="Picture 3" descr="F:\Для создания презентаций\Смайлики\MOI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670" y="4572008"/>
            <a:ext cx="1600204" cy="20002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857356" y="0"/>
            <a:ext cx="5541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Точечный массаж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57818" y="1285860"/>
            <a:ext cx="350046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Прекрасный способ расслабить мышцы и избавиться от нервно-эмоционального напряжения в забавной игровой форме.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0" y="796"/>
          <a:ext cx="9144000" cy="6856412"/>
        </p:xfrm>
        <a:graphic>
          <a:graphicData uri="http://schemas.openxmlformats.org/presentationml/2006/ole">
            <p:oleObj spid="_x0000_s6148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4" name="Содержимое 3" descr="DSC07831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072176" y="1214422"/>
            <a:ext cx="6096042" cy="45720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000232" y="142852"/>
            <a:ext cx="62860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Водные процедуры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71736" y="5842337"/>
            <a:ext cx="549022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Тёплые ванночки для рук перед сном снимают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</a:rPr>
              <a:t>психоэмоциональное</a:t>
            </a:r>
            <a:r>
              <a:rPr lang="ru-RU" sz="2000" b="1" dirty="0" smtClean="0">
                <a:solidFill>
                  <a:srgbClr val="7030A0"/>
                </a:solidFill>
              </a:rPr>
              <a:t>  напряжение, усталость, 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помогают расслабиться.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6" name="Рисунок 5" descr="278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4357694"/>
            <a:ext cx="2153912" cy="2071702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3186" name="Object 2"/>
          <p:cNvGraphicFramePr>
            <a:graphicFrameLocks noChangeAspect="1"/>
          </p:cNvGraphicFramePr>
          <p:nvPr/>
        </p:nvGraphicFramePr>
        <p:xfrm>
          <a:off x="0" y="12700"/>
          <a:ext cx="9144000" cy="6845300"/>
        </p:xfrm>
        <a:graphic>
          <a:graphicData uri="http://schemas.openxmlformats.org/presentationml/2006/ole">
            <p:oleObj spid="_x0000_s93186" name="Презентация" r:id="rId3" imgW="4211163" imgH="3157292" progId="PowerPoint.Show.8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357422" y="214290"/>
            <a:ext cx="4605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Здоровый сон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Содержимое 5" descr="DSC00853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l="9470" t="21466" r="21589"/>
          <a:stretch>
            <a:fillRect/>
          </a:stretch>
        </p:blipFill>
        <p:spPr>
          <a:xfrm>
            <a:off x="642910" y="1142984"/>
            <a:ext cx="4160317" cy="35544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DSC00852.JPG"/>
          <p:cNvPicPr>
            <a:picLocks noChangeAspect="1"/>
          </p:cNvPicPr>
          <p:nvPr/>
        </p:nvPicPr>
        <p:blipFill>
          <a:blip r:embed="rId5" cstate="print"/>
          <a:srcRect l="8593" t="14583" r="9375"/>
          <a:stretch>
            <a:fillRect/>
          </a:stretch>
        </p:blipFill>
        <p:spPr>
          <a:xfrm>
            <a:off x="4643438" y="3286124"/>
            <a:ext cx="4288891" cy="33494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5786446" y="18573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929190" y="1357298"/>
            <a:ext cx="39610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Восстанавливает 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функциональное 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состояние нервной системы</a:t>
            </a:r>
            <a:endParaRPr lang="ru-RU" sz="2400" b="1" dirty="0">
              <a:solidFill>
                <a:srgbClr val="7030A0"/>
              </a:solidFill>
            </a:endParaRPr>
          </a:p>
        </p:txBody>
      </p:sp>
      <p:pic>
        <p:nvPicPr>
          <p:cNvPr id="10" name="Рисунок 9" descr="smai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00232" y="4714884"/>
            <a:ext cx="2071702" cy="1956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11268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5" name="Содержимое 3" descr="DSC078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286124"/>
            <a:ext cx="4231755" cy="31738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Содержимое 3" descr="DSC07854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571472" y="1071546"/>
            <a:ext cx="4374630" cy="32809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267" name="Picture 3" descr="F:\Для создания презентаций\Смайлики\193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1214422"/>
            <a:ext cx="1347791" cy="172638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285852" y="214290"/>
            <a:ext cx="7402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Физкультурные занятия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461123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Направлены на то, чтобы научить их ориентироваться в пространстве, действовать сообща, особенно в играх, проявлять индивидуальные двигательные способности, овладение жизненно важными видами движений.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26386387"/>
              </p:ext>
            </p:extLst>
          </p:nvPr>
        </p:nvGraphicFramePr>
        <p:xfrm>
          <a:off x="-40426" y="0"/>
          <a:ext cx="9184426" cy="6857999"/>
        </p:xfrm>
        <a:graphic>
          <a:graphicData uri="http://schemas.openxmlformats.org/presentationml/2006/ole">
            <p:oleObj spid="_x0000_s58370" name="Презентация" r:id="rId3" imgW="4569445" imgH="3426611" progId="PowerPoint.Show.8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572000" y="461123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На таких занятиях у детей легко формируется понятие о том, что каждый человек должен сам заботиться о себе и своём здоровье. Расширяется представление о том, как нужно заботиться о сохранении здоровья.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pic>
        <p:nvPicPr>
          <p:cNvPr id="7" name="Рисунок 6" descr="DSC07948.JPG"/>
          <p:cNvPicPr>
            <a:picLocks noChangeAspect="1"/>
          </p:cNvPicPr>
          <p:nvPr/>
        </p:nvPicPr>
        <p:blipFill>
          <a:blip r:embed="rId4" cstate="print"/>
          <a:srcRect l="8593" t="12500" r="20312" b="9375"/>
          <a:stretch>
            <a:fillRect/>
          </a:stretch>
        </p:blipFill>
        <p:spPr>
          <a:xfrm rot="21295283">
            <a:off x="149590" y="1970739"/>
            <a:ext cx="4333905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DSC0795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1500174"/>
            <a:ext cx="4214842" cy="31611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285852" y="214290"/>
            <a:ext cx="59046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Игровые занятия 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«Уроки здоровья»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Рисунок 9" descr="351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2665" y="4857760"/>
            <a:ext cx="1837429" cy="200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3136349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0" y="0"/>
          <a:ext cx="9184426" cy="6857999"/>
        </p:xfrm>
        <a:graphic>
          <a:graphicData uri="http://schemas.openxmlformats.org/presentationml/2006/ole">
            <p:oleObj spid="_x0000_s59394" name="Презентация" r:id="rId3" imgW="4569445" imgH="3426611" progId="PowerPoint.Show.8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14348" y="4429132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Это совместная деятельность детей, способ самовыражения, взаимного сотрудничества, хорошие межличностные отношения, это позволит им иметь широкие социальные связи, верных друзей и счастливую семью.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214290"/>
            <a:ext cx="7553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Коммуникативные игры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Рисунок 6" descr="DSC084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142984"/>
            <a:ext cx="4143372" cy="310752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DSC0848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75659" y="1285860"/>
            <a:ext cx="3482603" cy="4643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MOI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892" y="5238747"/>
            <a:ext cx="1813563" cy="1619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1986631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0356491"/>
              </p:ext>
            </p:extLst>
          </p:nvPr>
        </p:nvGraphicFramePr>
        <p:xfrm>
          <a:off x="0" y="1588"/>
          <a:ext cx="9144000" cy="6856412"/>
        </p:xfrm>
        <a:graphic>
          <a:graphicData uri="http://schemas.openxmlformats.org/presentationml/2006/ole">
            <p:oleObj spid="_x0000_s13317" name="Презентация" r:id="rId3" imgW="4569445" imgH="3426611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1" y="5383851"/>
            <a:ext cx="3960441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«День здоровья»</a:t>
            </a:r>
            <a:endParaRPr lang="ru-RU" dirty="0"/>
          </a:p>
        </p:txBody>
      </p:sp>
      <p:pic>
        <p:nvPicPr>
          <p:cNvPr id="13316" name="Picture 4" descr="E:\Новая папка 1\Осьминожки 2011-2012 уч.г\День здоровья 1июня 2012\DSC0206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409" y="1714488"/>
            <a:ext cx="4191029" cy="31432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318" name="Picture 6" descr="E:\Новая папка 1\Осьминожки 2011-2012 уч.г\День здоровья 1июня 2012\DSC020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3537694"/>
            <a:ext cx="4762400" cy="31058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75250" y="-11810"/>
            <a:ext cx="90556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Спортивно-оздоровительные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мероприятия: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Рисунок 7" descr="1931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5206" y="1285860"/>
            <a:ext cx="1562105" cy="2000899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14753189"/>
              </p:ext>
            </p:extLst>
          </p:nvPr>
        </p:nvGraphicFramePr>
        <p:xfrm>
          <a:off x="-20213" y="0"/>
          <a:ext cx="9184426" cy="6857999"/>
        </p:xfrm>
        <a:graphic>
          <a:graphicData uri="http://schemas.openxmlformats.org/presentationml/2006/ole">
            <p:oleObj spid="_x0000_s56323" name="Презентация" r:id="rId3" imgW="4569445" imgH="3426611" progId="PowerPoint.Show.8">
              <p:embed/>
            </p:oleObj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4965065" y="44624"/>
            <a:ext cx="396044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«Здоровые дети в здоровой семье»</a:t>
            </a:r>
            <a:endParaRPr lang="ru-RU" dirty="0"/>
          </a:p>
        </p:txBody>
      </p:sp>
      <p:pic>
        <p:nvPicPr>
          <p:cNvPr id="6" name="Рисунок 5" descr="DSC00460.JPG"/>
          <p:cNvPicPr>
            <a:picLocks noChangeAspect="1"/>
          </p:cNvPicPr>
          <p:nvPr/>
        </p:nvPicPr>
        <p:blipFill>
          <a:blip r:embed="rId4" cstate="print"/>
          <a:srcRect l="8593" t="4166" b="6250"/>
          <a:stretch>
            <a:fillRect/>
          </a:stretch>
        </p:blipFill>
        <p:spPr>
          <a:xfrm>
            <a:off x="357158" y="357166"/>
            <a:ext cx="4714908" cy="3465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DSC00461.JPG"/>
          <p:cNvPicPr>
            <a:picLocks noChangeAspect="1"/>
          </p:cNvPicPr>
          <p:nvPr/>
        </p:nvPicPr>
        <p:blipFill>
          <a:blip r:embed="rId5" cstate="print"/>
          <a:srcRect t="6250" r="30034" b="7291"/>
          <a:stretch>
            <a:fillRect/>
          </a:stretch>
        </p:blipFill>
        <p:spPr>
          <a:xfrm>
            <a:off x="5214942" y="1357298"/>
            <a:ext cx="3714776" cy="3442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DSC0046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0100" y="4000504"/>
            <a:ext cx="3571900" cy="2678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110606500_fd77e672f756a599e35bdaae2c80d61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2132" y="4643446"/>
            <a:ext cx="2163848" cy="1979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1681254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-40426" y="0"/>
          <a:ext cx="9184426" cy="6857999"/>
        </p:xfrm>
        <a:graphic>
          <a:graphicData uri="http://schemas.openxmlformats.org/presentationml/2006/ole">
            <p:oleObj spid="_x0000_s60418" name="Презентация" r:id="rId3" imgW="4569445" imgH="3426611" progId="PowerPoint.Show.8">
              <p:embed/>
            </p:oleObj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-56288" y="44624"/>
            <a:ext cx="396044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«Школа </a:t>
            </a:r>
          </a:p>
          <a:p>
            <a:r>
              <a:rPr lang="ru-RU" dirty="0" smtClean="0"/>
              <a:t>молодого бойца»</a:t>
            </a:r>
            <a:endParaRPr lang="ru-RU" dirty="0"/>
          </a:p>
        </p:txBody>
      </p:sp>
      <p:pic>
        <p:nvPicPr>
          <p:cNvPr id="6" name="Рисунок 5" descr="DSC039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95780" y="214290"/>
            <a:ext cx="4191029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DSC040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1428736"/>
            <a:ext cx="3643320" cy="4857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DSC040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3571876"/>
            <a:ext cx="4143372" cy="31075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351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116" y="4857760"/>
            <a:ext cx="1443043" cy="167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738067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7042" name="Object 2"/>
          <p:cNvGraphicFramePr>
            <a:graphicFrameLocks noGrp="1" noChangeAspect="1"/>
          </p:cNvGraphicFramePr>
          <p:nvPr/>
        </p:nvGraphicFramePr>
        <p:xfrm>
          <a:off x="-38100" y="12700"/>
          <a:ext cx="9182100" cy="6845300"/>
        </p:xfrm>
        <a:graphic>
          <a:graphicData uri="http://schemas.openxmlformats.org/presentationml/2006/ole">
            <p:oleObj spid="_x0000_s87042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5" name="Содержимое 4" descr="DSC00470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214414" y="1571612"/>
            <a:ext cx="6707066" cy="4643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643174" y="285728"/>
            <a:ext cx="396044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«Где живут </a:t>
            </a:r>
            <a:r>
              <a:rPr lang="ru-RU" dirty="0" err="1" smtClean="0"/>
              <a:t>витаминки</a:t>
            </a:r>
            <a:r>
              <a:rPr lang="ru-RU" dirty="0" smtClean="0"/>
              <a:t>?»</a:t>
            </a:r>
            <a:endParaRPr lang="ru-RU" dirty="0"/>
          </a:p>
        </p:txBody>
      </p:sp>
      <p:pic>
        <p:nvPicPr>
          <p:cNvPr id="7" name="Рисунок 6" descr="7508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64" y="4714883"/>
            <a:ext cx="2247907" cy="1818917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8066" name="Object 2"/>
          <p:cNvGraphicFramePr>
            <a:graphicFrameLocks noGrp="1" noChangeAspect="1"/>
          </p:cNvGraphicFramePr>
          <p:nvPr/>
        </p:nvGraphicFramePr>
        <p:xfrm>
          <a:off x="-38100" y="12700"/>
          <a:ext cx="9182100" cy="6845300"/>
        </p:xfrm>
        <a:graphic>
          <a:graphicData uri="http://schemas.openxmlformats.org/presentationml/2006/ole">
            <p:oleObj spid="_x0000_s88066" name="Презентация" r:id="rId3" imgW="4569445" imgH="3426611" progId="PowerPoint.Show.8">
              <p:embed/>
            </p:oleObj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2643174" y="285728"/>
            <a:ext cx="396044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И просто </a:t>
            </a:r>
            <a:r>
              <a:rPr lang="ru-RU" dirty="0" smtClean="0"/>
              <a:t>игры</a:t>
            </a:r>
            <a:endParaRPr lang="ru-RU" dirty="0"/>
          </a:p>
        </p:txBody>
      </p:sp>
      <p:pic>
        <p:nvPicPr>
          <p:cNvPr id="8" name="Рисунок 7" descr="DSC0046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1285860"/>
            <a:ext cx="4071966" cy="3053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DSC0046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1285860"/>
            <a:ext cx="4000496" cy="30003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6" descr="DSC00467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2143108" y="3660771"/>
            <a:ext cx="4262972" cy="3197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26977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578" y="3887055"/>
            <a:ext cx="2085983" cy="2970945"/>
          </a:xfrm>
          <a:prstGeom prst="rect">
            <a:avLst/>
          </a:prstGeom>
        </p:spPr>
      </p:pic>
      <p:pic>
        <p:nvPicPr>
          <p:cNvPr id="11" name="Picture 7" descr="F:\Для создания презентаций\Смайлики\30155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143380"/>
            <a:ext cx="2357454" cy="205466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14341" name="Презентация" r:id="rId3" imgW="4569445" imgH="3426611" progId="PowerPoint.Show.8">
              <p:embed/>
            </p:oleObj>
          </a:graphicData>
        </a:graphic>
      </p:graphicFrame>
      <p:pic>
        <p:nvPicPr>
          <p:cNvPr id="14339" name="Picture 3" descr="G:\DCIM\101MSDCF\DSC08006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404679" y="2190573"/>
            <a:ext cx="4951688" cy="37137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1" name="Picture 5" descr="G:\DCIM\101MSDCF\DSC079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071678"/>
            <a:ext cx="4714876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340441" y="52324"/>
            <a:ext cx="846417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Спортивные соревнования 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«Олимпийские надежды»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Рисунок 6" descr="MOI2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289980" y="4786322"/>
            <a:ext cx="1854020" cy="1871667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66584038"/>
              </p:ext>
            </p:extLst>
          </p:nvPr>
        </p:nvGraphicFramePr>
        <p:xfrm>
          <a:off x="0" y="0"/>
          <a:ext cx="9145060" cy="6857207"/>
        </p:xfrm>
        <a:graphic>
          <a:graphicData uri="http://schemas.openxmlformats.org/presentationml/2006/ole">
            <p:oleObj spid="_x0000_s15365" name="Презентация" r:id="rId3" imgW="4569445" imgH="3426611" progId="PowerPoint.Show.8">
              <p:embed/>
            </p:oleObj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3" descr="G:\DCIM\101MSDCF\DSC0805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500042"/>
            <a:ext cx="7715304" cy="57864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Содержимое 6" descr="95067833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3584" y="4813991"/>
            <a:ext cx="2820416" cy="2044009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85698604"/>
              </p:ext>
            </p:extLst>
          </p:nvPr>
        </p:nvGraphicFramePr>
        <p:xfrm>
          <a:off x="0" y="793"/>
          <a:ext cx="9145060" cy="6857207"/>
        </p:xfrm>
        <a:graphic>
          <a:graphicData uri="http://schemas.openxmlformats.org/presentationml/2006/ole">
            <p:oleObj spid="_x0000_s57347" name="Презентация" r:id="rId3" imgW="4569445" imgH="3426611" progId="PowerPoint.Show.8">
              <p:embed/>
            </p:oleObj>
          </a:graphicData>
        </a:graphic>
      </p:graphicFrame>
      <p:sp>
        <p:nvSpPr>
          <p:cNvPr id="8" name="Объект 2"/>
          <p:cNvSpPr txBox="1">
            <a:spLocks/>
          </p:cNvSpPr>
          <p:nvPr/>
        </p:nvSpPr>
        <p:spPr>
          <a:xfrm>
            <a:off x="1043608" y="1268760"/>
            <a:ext cx="78488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Вывод: </a:t>
            </a:r>
            <a:r>
              <a:rPr lang="ru-RU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применение в работе ДОУ </a:t>
            </a:r>
            <a:r>
              <a:rPr lang="ru-RU" sz="36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здоровьесберегающих</a:t>
            </a:r>
            <a:r>
              <a:rPr lang="ru-RU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технологий повышает результативность </a:t>
            </a:r>
            <a:r>
              <a:rPr lang="ru-RU" sz="36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воспитательно</a:t>
            </a:r>
            <a:r>
              <a:rPr lang="ru-RU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-образовательного процесса, формирует у педагогов и родителей ценностные ориентации направленные на сохранение и укрепление здоровья воспитанников.</a:t>
            </a:r>
            <a:endParaRPr lang="ru-RU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1287190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0" y="0"/>
          <a:ext cx="9212761" cy="6907970"/>
        </p:xfrm>
        <a:graphic>
          <a:graphicData uri="http://schemas.openxmlformats.org/presentationml/2006/ole">
            <p:oleObj spid="_x0000_s18436" name="Презентация" r:id="rId3" imgW="4569445" imgH="3426611" progId="PowerPoint.Show.8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285984" y="928670"/>
            <a:ext cx="53142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7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Спасибо </a:t>
            </a:r>
          </a:p>
          <a:p>
            <a:pPr algn="ctr"/>
            <a:r>
              <a:rPr lang="ru-RU" sz="7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 внимание</a:t>
            </a:r>
            <a:endParaRPr lang="ru-RU" sz="7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Рисунок 4" descr="1931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3143248"/>
            <a:ext cx="1490667" cy="1909394"/>
          </a:xfrm>
          <a:prstGeom prst="rect">
            <a:avLst/>
          </a:prstGeom>
        </p:spPr>
      </p:pic>
      <p:pic>
        <p:nvPicPr>
          <p:cNvPr id="7" name="Рисунок 6" descr="2697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1522724"/>
            <a:ext cx="1428728" cy="2034855"/>
          </a:xfrm>
          <a:prstGeom prst="rect">
            <a:avLst/>
          </a:prstGeom>
        </p:spPr>
      </p:pic>
      <p:pic>
        <p:nvPicPr>
          <p:cNvPr id="9" name="Рисунок 8" descr="1602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3929066"/>
            <a:ext cx="1901603" cy="1638304"/>
          </a:xfrm>
          <a:prstGeom prst="rect">
            <a:avLst/>
          </a:prstGeom>
        </p:spPr>
      </p:pic>
      <p:pic>
        <p:nvPicPr>
          <p:cNvPr id="10" name="Рисунок 9" descr="7301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596" y="3498507"/>
            <a:ext cx="1714512" cy="2594937"/>
          </a:xfrm>
          <a:prstGeom prst="rect">
            <a:avLst/>
          </a:prstGeom>
        </p:spPr>
      </p:pic>
      <p:pic>
        <p:nvPicPr>
          <p:cNvPr id="11" name="Рисунок 10" descr="83780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3371" y="5214950"/>
            <a:ext cx="2191339" cy="1357322"/>
          </a:xfrm>
          <a:prstGeom prst="rect">
            <a:avLst/>
          </a:prstGeom>
        </p:spPr>
      </p:pic>
      <p:pic>
        <p:nvPicPr>
          <p:cNvPr id="12" name="Рисунок 11" descr="MOI15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472" y="1500174"/>
            <a:ext cx="1643074" cy="150264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813</Words>
  <Application>Microsoft Office PowerPoint</Application>
  <PresentationFormat>Экран (4:3)</PresentationFormat>
  <Paragraphs>102</Paragraphs>
  <Slides>34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37" baseType="lpstr">
      <vt:lpstr>Тема Office</vt:lpstr>
      <vt:lpstr>Презентация</vt:lpstr>
      <vt:lpstr>Презентация Microsoft Office PowerPoint 97-2003</vt:lpstr>
      <vt:lpstr>Слайд 1</vt:lpstr>
      <vt:lpstr>Слайд 2</vt:lpstr>
      <vt:lpstr>Слайд 3</vt:lpstr>
      <vt:lpstr>Слайд 4</vt:lpstr>
      <vt:lpstr>Слайд 5</vt:lpstr>
      <vt:lpstr>Слайд 6</vt:lpstr>
      <vt:lpstr>-  Медико-профилактические; - Физкультурно-оздоровительные; - Технологии обеспечения социально-психологического благополучия ребёнка; - Здоровьесберегающие образовательные  технологии; </vt:lpstr>
      <vt:lpstr>Слайд 8</vt:lpstr>
      <vt:lpstr>Слайд 9</vt:lpstr>
      <vt:lpstr>Слайд 10</vt:lpstr>
      <vt:lpstr>Слайд 11</vt:lpstr>
      <vt:lpstr>Слайд 12</vt:lpstr>
      <vt:lpstr>Слайд 13</vt:lpstr>
      <vt:lpstr>Гимнастика после дневного сна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«День здоровья»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BEST</cp:lastModifiedBy>
  <cp:revision>93</cp:revision>
  <dcterms:created xsi:type="dcterms:W3CDTF">2014-04-25T08:30:35Z</dcterms:created>
  <dcterms:modified xsi:type="dcterms:W3CDTF">2015-04-30T11:07:59Z</dcterms:modified>
</cp:coreProperties>
</file>